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56" r:id="rId3"/>
    <p:sldId id="258" r:id="rId4"/>
    <p:sldId id="261" r:id="rId5"/>
    <p:sldId id="259" r:id="rId6"/>
    <p:sldId id="260" r:id="rId7"/>
    <p:sldId id="267" r:id="rId8"/>
    <p:sldId id="262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</p:sldIdLst>
  <p:sldSz cx="14630400" cy="8229600"/>
  <p:notesSz cx="8229600" cy="14630400"/>
  <p:embeddedFontLst>
    <p:embeddedFont>
      <p:font typeface="Instrument Sans Medium" panose="020B0604020202020204" charset="0"/>
      <p:regular r:id="rId20"/>
    </p:embeddedFont>
    <p:embeddedFont>
      <p:font typeface="Instrument Sans Semi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5497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22545" y="1955483"/>
            <a:ext cx="43851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Introduction to Enzyme Catalysis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1797487" y="2536627"/>
            <a:ext cx="11035308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84C1FA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Enzyme-Substrate Complex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3855006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Enzymes are biological catalysts, speeding up reactions without being consumed. The magic happens at the active site, where a substrate (S) binds to the enzyme (E) to form an enzyme-substrate (ES) complex. This complex then transforms, releasing the product (P) and regenerating the free enzyme, ready for another reaction cycle.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30773"/>
            <a:ext cx="13042821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230773"/>
            <a:ext cx="13042821" cy="39326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59110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highlight>
                  <a:srgbClr val="FFFF00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Enzyme kinetics studies how quickly enzymes convert substrates (reactants) into products and what factors affect this rate </a:t>
            </a:r>
            <a:endParaRPr lang="en-US" sz="1750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7434"/>
            <a:ext cx="100536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5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Reversible Inhibition: Three Key Types</a:t>
            </a:r>
            <a:endParaRPr kumimoji="0" lang="en-US" sz="44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3984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Unlike irreversible inhibitors, 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highlight>
                  <a:srgbClr val="FFFF00"/>
                </a:highlight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reversible inhibitors rapidly dissociate from the enzyme-inhibitor complex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 They can be classified into three main types based on their binding site and effects on Km and Vmax.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520797"/>
            <a:ext cx="4196358" cy="680442"/>
          </a:xfrm>
          <a:prstGeom prst="roundRect">
            <a:avLst>
              <a:gd name="adj" fmla="val 480029"/>
            </a:avLst>
          </a:prstGeom>
          <a:solidFill>
            <a:srgbClr val="CEE6FD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888" y="3648313"/>
            <a:ext cx="340162" cy="4252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Competitive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20604" y="4918472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Inhibitor competes with substrate for the active site.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216962" y="3520797"/>
            <a:ext cx="4196358" cy="680442"/>
          </a:xfrm>
          <a:prstGeom prst="roundRect">
            <a:avLst>
              <a:gd name="adj" fmla="val 480029"/>
            </a:avLst>
          </a:prstGeom>
          <a:solidFill>
            <a:srgbClr val="CEE6FD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5060" y="3648313"/>
            <a:ext cx="340162" cy="42529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443776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Non-competitive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 7"/>
          <p:cNvSpPr/>
          <p:nvPr/>
        </p:nvSpPr>
        <p:spPr>
          <a:xfrm>
            <a:off x="5443776" y="491847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Inhibitor binds to a site distinct from the active site, affecting catalysis.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9640133" y="3520797"/>
            <a:ext cx="4196358" cy="680442"/>
          </a:xfrm>
          <a:prstGeom prst="roundRect">
            <a:avLst>
              <a:gd name="adj" fmla="val 480029"/>
            </a:avLst>
          </a:prstGeom>
          <a:solidFill>
            <a:srgbClr val="CEE6FD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8232" y="3648313"/>
            <a:ext cx="340162" cy="42529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866948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Uncompetitive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9866948" y="4918472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Inhibitor binds only to the enzyme-substrate complex.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93790" y="64891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Understanding these distinctions is crucial for designing drugs and interpreting enzyme kinetics experiments.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3052" y="473750"/>
            <a:ext cx="4540806" cy="538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3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Competitive Inhibition</a:t>
            </a:r>
            <a:endParaRPr kumimoji="0" lang="en-US" sz="3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1"/>
          <p:cNvSpPr/>
          <p:nvPr/>
        </p:nvSpPr>
        <p:spPr>
          <a:xfrm>
            <a:off x="603052" y="1356717"/>
            <a:ext cx="13424297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 competitive inhibition, the inhibitor (I) closely resembles the substrate (S) and competes for binding to the enzyme's active site.</a:t>
            </a: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2"/>
          <p:cNvSpPr/>
          <p:nvPr/>
        </p:nvSpPr>
        <p:spPr>
          <a:xfrm>
            <a:off x="603052" y="1998464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Mechanism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 3"/>
          <p:cNvSpPr/>
          <p:nvPr/>
        </p:nvSpPr>
        <p:spPr>
          <a:xfrm>
            <a:off x="603052" y="2493764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enzyme can bind either the substrate to form ES or the inhibitor to form EI, but not both simultaneously at the active site.</a:t>
            </a: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4"/>
          <p:cNvSpPr/>
          <p:nvPr/>
        </p:nvSpPr>
        <p:spPr>
          <a:xfrm>
            <a:off x="603052" y="3217307"/>
            <a:ext cx="2584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Kinetic Effects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5"/>
          <p:cNvSpPr/>
          <p:nvPr/>
        </p:nvSpPr>
        <p:spPr>
          <a:xfrm>
            <a:off x="603052" y="3712607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marR="0" lvl="0" indent="-342900" algn="l" defTabSz="914400" rtl="0" eaLnBrk="1" fontAlgn="auto" latinLnBrk="0" hangingPunct="1">
              <a:lnSpc>
                <a:spcPts val="215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rgbClr val="FF5000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Vmax: Unchanged.</a:t>
            </a: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At very high substrate concentrations, the inhibitor can be out-competed.</a:t>
            </a: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6"/>
          <p:cNvSpPr/>
          <p:nvPr/>
        </p:nvSpPr>
        <p:spPr>
          <a:xfrm>
            <a:off x="603052" y="4324112"/>
            <a:ext cx="6502003" cy="55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marR="0" lvl="0" indent="-342900" algn="l" defTabSz="914400" rtl="0" eaLnBrk="1" fontAlgn="auto" latinLnBrk="0" hangingPunct="1">
              <a:lnSpc>
                <a:spcPts val="215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rgbClr val="0540AD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Km: Appears Increased.</a:t>
            </a: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More substrate is needed to reach half Vmax because of the inhibitor's presence.</a:t>
            </a: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 7"/>
          <p:cNvSpPr/>
          <p:nvPr/>
        </p:nvSpPr>
        <p:spPr>
          <a:xfrm>
            <a:off x="603052" y="5030391"/>
            <a:ext cx="650200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inhibition can be overcome by increasing substrate concentration.</a:t>
            </a: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An editable high resolution scientific image depicting Competitive Inhibition">
            <a:extLst>
              <a:ext uri="{FF2B5EF4-FFF2-40B4-BE49-F238E27FC236}">
                <a16:creationId xmlns:a16="http://schemas.microsoft.com/office/drawing/2014/main" id="{79CAB106-A8FD-7FD6-7B41-B8BD1461F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5347" y="1976913"/>
            <a:ext cx="6502003" cy="4287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287" y="458272"/>
            <a:ext cx="5375791" cy="520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4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Non-Competitive Inhibition</a:t>
            </a:r>
            <a:endParaRPr kumimoji="0" lang="en-US" sz="32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1"/>
          <p:cNvSpPr/>
          <p:nvPr/>
        </p:nvSpPr>
        <p:spPr>
          <a:xfrm>
            <a:off x="583287" y="1312426"/>
            <a:ext cx="13463826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 non-competitive inhibition, the inhibitor binds to a site on the enzyme distinct from the active site, meaning it does not compete directly with the substrate.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26060" y="1933099"/>
            <a:ext cx="250007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Mechanism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26060" y="2412206"/>
            <a:ext cx="6528673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inhibitor has no structural similarity to the substrate and can bind to the free enzyme (E) or the enzyme-substrate complex (ES). Binding of the inhibitor causes a conformational change that reduces the enzyme's catalytic efficiency.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26060" y="3378875"/>
            <a:ext cx="250007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Kinetic Effects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26060" y="3857982"/>
            <a:ext cx="6528673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marR="0" lvl="0" indent="-34290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5000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Vmax: Decreased.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The inhibitor effectively reduces the concentration of functional enzyme.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26060" y="4449604"/>
            <a:ext cx="6528673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marR="0" lvl="0" indent="-34290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540AD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Km: Unchanged.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The inhibitor does not affect the enzyme's affinity for the substrate.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 descr="An editable high resolution scientific image depicting Non-competitive inhibition">
            <a:extLst>
              <a:ext uri="{FF2B5EF4-FFF2-40B4-BE49-F238E27FC236}">
                <a16:creationId xmlns:a16="http://schemas.microsoft.com/office/drawing/2014/main" id="{F3E34516-05B7-13E7-D4F1-3FD4C5D48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8" y="1673803"/>
            <a:ext cx="7221752" cy="488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287" y="458272"/>
            <a:ext cx="4859298" cy="520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41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Uncompetitive Inhibition</a:t>
            </a:r>
            <a:endParaRPr kumimoji="0" lang="en-US" sz="32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1"/>
          <p:cNvSpPr/>
          <p:nvPr/>
        </p:nvSpPr>
        <p:spPr>
          <a:xfrm>
            <a:off x="583287" y="1312426"/>
            <a:ext cx="13463826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Uncompetitive inhibition is unique because the inhibitor binds exclusively to the enzyme-substrate (ES) complex. It cannot bind to the free enzyme.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2"/>
          <p:cNvSpPr/>
          <p:nvPr/>
        </p:nvSpPr>
        <p:spPr>
          <a:xfrm>
            <a:off x="583287" y="1933099"/>
            <a:ext cx="250007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Mechanism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 3"/>
          <p:cNvSpPr/>
          <p:nvPr/>
        </p:nvSpPr>
        <p:spPr>
          <a:xfrm>
            <a:off x="583287" y="2412206"/>
            <a:ext cx="6528673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binding of the substrate induces a conformational change in the enzyme, creating a binding site for the uncompetitive inhibitor. The resulting ESI complex is catalytically inactive.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4"/>
          <p:cNvSpPr/>
          <p:nvPr/>
        </p:nvSpPr>
        <p:spPr>
          <a:xfrm>
            <a:off x="583287" y="3378875"/>
            <a:ext cx="250007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Kinetic Effects</a:t>
            </a:r>
            <a:endParaRPr kumimoji="0" lang="en-US" sz="1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5"/>
          <p:cNvSpPr/>
          <p:nvPr/>
        </p:nvSpPr>
        <p:spPr>
          <a:xfrm>
            <a:off x="583287" y="3857982"/>
            <a:ext cx="6528673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marR="0" lvl="0" indent="-34290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5000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Vmax: Decreased.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The formation of the inactive ESI complex reduces the overall catalytic rate.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6"/>
          <p:cNvSpPr/>
          <p:nvPr/>
        </p:nvSpPr>
        <p:spPr>
          <a:xfrm>
            <a:off x="583287" y="4449604"/>
            <a:ext cx="6528673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marR="0" lvl="0" indent="-342900" algn="l" defTabSz="914400" rtl="0" eaLnBrk="1" fontAlgn="auto" latinLnBrk="0" hangingPunct="1">
              <a:lnSpc>
                <a:spcPts val="205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540AD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KM: Appears Decreased.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The inhibitor 'traps' the enzyme in the ES complex, effectively increasing the enzyme's apparent affinity for the substrate.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 descr="An editable high resolution scientific image depicting Uncompetitive inhibition">
            <a:extLst>
              <a:ext uri="{FF2B5EF4-FFF2-40B4-BE49-F238E27FC236}">
                <a16:creationId xmlns:a16="http://schemas.microsoft.com/office/drawing/2014/main" id="{D5378AEA-3F1F-FB1A-923C-EDB9B34A7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9352" y="1888840"/>
            <a:ext cx="7511048" cy="498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 editable high resolution scientific image depicting Inhibition of Enzyme Activity">
            <a:extLst>
              <a:ext uri="{FF2B5EF4-FFF2-40B4-BE49-F238E27FC236}">
                <a16:creationId xmlns:a16="http://schemas.microsoft.com/office/drawing/2014/main" id="{BC773A01-B2EC-7C43-9CBA-2E9B746C1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862" y="681713"/>
            <a:ext cx="11522676" cy="619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8080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B2A6E74F-71C1-0416-A38D-A0379B379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967" y="271850"/>
            <a:ext cx="8250464" cy="5554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BB466D2-B138-F094-E42E-6C64460BD9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848469"/>
              </p:ext>
            </p:extLst>
          </p:nvPr>
        </p:nvGraphicFramePr>
        <p:xfrm>
          <a:off x="978498" y="6305097"/>
          <a:ext cx="12673401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4666">
                  <a:extLst>
                    <a:ext uri="{9D8B030D-6E8A-4147-A177-3AD203B41FA5}">
                      <a16:colId xmlns:a16="http://schemas.microsoft.com/office/drawing/2014/main" val="888865094"/>
                    </a:ext>
                  </a:extLst>
                </a:gridCol>
                <a:gridCol w="3121770">
                  <a:extLst>
                    <a:ext uri="{9D8B030D-6E8A-4147-A177-3AD203B41FA5}">
                      <a16:colId xmlns:a16="http://schemas.microsoft.com/office/drawing/2014/main" val="3603664763"/>
                    </a:ext>
                  </a:extLst>
                </a:gridCol>
                <a:gridCol w="3656127">
                  <a:extLst>
                    <a:ext uri="{9D8B030D-6E8A-4147-A177-3AD203B41FA5}">
                      <a16:colId xmlns:a16="http://schemas.microsoft.com/office/drawing/2014/main" val="1490702868"/>
                    </a:ext>
                  </a:extLst>
                </a:gridCol>
                <a:gridCol w="2910838">
                  <a:extLst>
                    <a:ext uri="{9D8B030D-6E8A-4147-A177-3AD203B41FA5}">
                      <a16:colId xmlns:a16="http://schemas.microsoft.com/office/drawing/2014/main" val="3262749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Competitive inhibition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Non-competitive inhibition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Uncompetitive inhibition</a:t>
                      </a:r>
                      <a:endParaRPr lang="en-IN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128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Vmax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dirty="0"/>
                        <a:t>No 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dirty="0"/>
                        <a:t>Decreases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dirty="0"/>
                        <a:t>Decreases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47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Km</a:t>
                      </a:r>
                      <a:endParaRPr lang="en-IN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/>
                        <a:t>Increases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/>
                        <a:t>No 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/>
                        <a:t>Decreases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560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0339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F8B8EE-03F7-8235-B891-0DBF89DCF30B}"/>
              </a:ext>
            </a:extLst>
          </p:cNvPr>
          <p:cNvSpPr txBox="1"/>
          <p:nvPr/>
        </p:nvSpPr>
        <p:spPr>
          <a:xfrm>
            <a:off x="1087395" y="755985"/>
            <a:ext cx="1259153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arenR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enzyme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hydrolyzed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urea at [S]= 0.003mmol/L with KM value of 0.06 mmol/L. the initial velocity was 1.5 x 10-3 mmol/L and maximum velocity was 4.5 x 10-3 mmol/L.mol-1. Calculate the Km.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AutoNum type="arabicParenR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Urease enzyme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hydrolyzed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urea at [S]= 0.03 mmol/L with a Km value of around 0.06 mmol/L. The initial velocity observed was 1.5x10-3 mmol/L.min-1. Calculate the-maximum velocity of-the enzymatic-reaction </a:t>
            </a: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enzyme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hydrolyzed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substrate concentration of 0.03 mmol/L, the initial velocity was 1.5x10 3 mmol/L.min-1 and the maximum velocity was 4.5 x 10-3 mmol/L.min-1. Calculate the substrate concentration that gives a velocity of 3 x 10-3 mmol/L.min-1.</a:t>
            </a:r>
          </a:p>
        </p:txBody>
      </p:sp>
    </p:spTree>
    <p:extLst>
      <p:ext uri="{BB962C8B-B14F-4D97-AF65-F5344CB8AC3E}">
        <p14:creationId xmlns:p14="http://schemas.microsoft.com/office/powerpoint/2010/main" val="383278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109389-2CC3-DD1D-88C0-03654CCB5651}"/>
              </a:ext>
            </a:extLst>
          </p:cNvPr>
          <p:cNvSpPr txBox="1"/>
          <p:nvPr/>
        </p:nvSpPr>
        <p:spPr>
          <a:xfrm>
            <a:off x="864972" y="484136"/>
            <a:ext cx="12974595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b="1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Unit 1:</a:t>
            </a:r>
            <a:r>
              <a:rPr lang="en-US" b="0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Biomolecules and Enzymes</a:t>
            </a:r>
          </a:p>
          <a:p>
            <a:pPr algn="just">
              <a:buNone/>
            </a:pPr>
            <a:r>
              <a:rPr lang="en-US" b="1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Topic IA1:</a:t>
            </a:r>
            <a:r>
              <a:rPr lang="en-US" b="0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Enzymatic Processes in Industrial Production &amp; its application</a:t>
            </a:r>
          </a:p>
          <a:p>
            <a:pPr algn="just">
              <a:buNone/>
            </a:pPr>
            <a:r>
              <a:rPr lang="en-US" b="1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Question:</a:t>
            </a:r>
            <a:endParaRPr lang="en-US" b="0" i="0" u="none" strike="noStrike" dirty="0">
              <a:solidFill>
                <a:srgbClr val="3131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b="0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 any </a:t>
            </a:r>
            <a:r>
              <a:rPr lang="en-US" b="1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one enzyme</a:t>
            </a:r>
            <a:r>
              <a:rPr lang="en-US" b="0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that is used in an industrial process and explain how it contributes to the production of a specific industrial product. </a:t>
            </a:r>
          </a:p>
          <a:p>
            <a:pPr algn="just">
              <a:buNone/>
            </a:pPr>
            <a:r>
              <a:rPr lang="en-US" b="0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Your presentation should clearly describe the entire process, including: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role of the enzyme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conditions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 of the product (you can add picture of the product)_please give reference of the picture used.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Its industrial applications</a:t>
            </a:r>
          </a:p>
          <a:p>
            <a:pPr algn="just"/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Each student must select one enzyme and one industrial product.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The selected enzyme should play a critical role in the production of chosen products.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Prepare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2–3 slides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based on your content.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reference slide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at the end where you list all references. For example, if you use a product image from Google, kindly copy the link and mention it in the reference slide.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your content slides, select any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enzyme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of your choice (e.g.,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amylase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and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product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that a company manufactures using that enzyme.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Then, include information on how the company uses the enzyme in the production of the final product.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 your file as division followed by last digits of your roll number, hyphen and your name (A01-XYZ). 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3131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br>
              <a:rPr lang="en-US" b="0" i="0" u="none" strike="noStrike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813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Enzyme Kinetics: Unraveling Reaction Rates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Welcome to our exploration of enzyme kinetics, a fundamental concept in biology and biochemistry. Today, we'll uncover how enzymes drive life's processes by accelerating biochemical reactions.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4433" y="453509"/>
            <a:ext cx="2741414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Pioneers of Enzyme Kinetics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192060" y="876181"/>
            <a:ext cx="10246162" cy="711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4450" dirty="0">
                <a:solidFill>
                  <a:srgbClr val="84C1FA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Michaelis &amp; Menten: A Timeless Model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577215" y="1982986"/>
            <a:ext cx="6536769" cy="1055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 1913, Leonor Michaelis and Maud Menten proposed a groundbreaking theory to explain the kinetics of enzyme-catalyzed reactions. Building on earlier work by Victor Henri, they established that the formation of a specific enzyme-substrate (ES) complex is a crucial intermediate step during catalysis.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7215" y="3186708"/>
            <a:ext cx="6536769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Their model, though simplified, accurately describes the kinetic properties of many enzymes and remains a cornerstone of biochemistry.</a:t>
            </a:r>
            <a:endParaRPr lang="en-US" sz="12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036" y="2020133"/>
            <a:ext cx="6536769" cy="65367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56265" y="703587"/>
            <a:ext cx="39178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Understanding Km and Vmax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039308" y="1284731"/>
            <a:ext cx="8551783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84C1FA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Kinetic Parameters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26031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A561C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Km (Michaelis Constant)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2116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substrate concentration at which the reaction velocity is half of </a:t>
            </a:r>
            <a:r>
              <a:rPr lang="en-US" sz="1750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Vmax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6633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It reflects the affinity of the enzyme for its substrate: a lower Km indicates higher affinity.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94936" y="46459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Vmax (Maximum Velocity)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1342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maximum rate achieved when the enzyme is saturated with substrate.</a:t>
            </a:r>
            <a:endParaRPr lang="en-US" sz="175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A452EBBA-0A86-D9BC-D185-9CE990573BB9}"/>
              </a:ext>
            </a:extLst>
          </p:cNvPr>
          <p:cNvSpPr/>
          <p:nvPr/>
        </p:nvSpPr>
        <p:spPr>
          <a:xfrm>
            <a:off x="793790" y="59770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 (Rate of Reaction)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How fast the product is formed. 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92197" y="984052"/>
            <a:ext cx="42460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Michaelis-Menten Equation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1844397" y="1565196"/>
            <a:ext cx="10941487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84C1FA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Quantifying Reaction Velocity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2883575"/>
            <a:ext cx="13042821" cy="75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Michaelis-Menten equation provides a mathematical framework for understanding how reaction velocity (</a:t>
            </a: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</a:t>
            </a:r>
            <a:r>
              <a:rPr lang="en-US" sz="110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0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) depends on substrate concentration (</a:t>
            </a: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[S]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):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21204"/>
            <a:ext cx="13042821" cy="729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21204"/>
            <a:ext cx="13042821" cy="72961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49378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5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v₀</a:t>
            </a: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Initial reaction velocity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3800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Vmax</a:t>
            </a: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Maximum reaction velocity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8222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A561C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Km</a:t>
            </a: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Michaelis constant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2644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92165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[S]</a:t>
            </a: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Substrate concentration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8825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elegant equation beautifully captures the relationship between these key parameters in enzyme kinetics.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8989" y="374333"/>
            <a:ext cx="2232422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Visualizing Enzyme Kinetics</a:t>
            </a: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4917638" y="723067"/>
            <a:ext cx="4795004" cy="586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3650" dirty="0">
                <a:solidFill>
                  <a:srgbClr val="84C1FA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Hyperbolic Curve</a:t>
            </a:r>
            <a:endParaRPr lang="en-US" sz="3650" dirty="0"/>
          </a:p>
        </p:txBody>
      </p:sp>
      <p:sp>
        <p:nvSpPr>
          <p:cNvPr id="6" name="Shape 3"/>
          <p:cNvSpPr/>
          <p:nvPr/>
        </p:nvSpPr>
        <p:spPr>
          <a:xfrm>
            <a:off x="5150525" y="9140309"/>
            <a:ext cx="136088" cy="136088"/>
          </a:xfrm>
          <a:prstGeom prst="roundRect">
            <a:avLst>
              <a:gd name="adj" fmla="val 13438"/>
            </a:avLst>
          </a:prstGeom>
          <a:solidFill>
            <a:srgbClr val="03274A"/>
          </a:solidFill>
          <a:ln/>
        </p:spPr>
      </p:sp>
      <p:sp>
        <p:nvSpPr>
          <p:cNvPr id="7" name="Text 4"/>
          <p:cNvSpPr/>
          <p:nvPr/>
        </p:nvSpPr>
        <p:spPr>
          <a:xfrm>
            <a:off x="5347573" y="9140309"/>
            <a:ext cx="1891427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Substrate Concentration ([S])</a:t>
            </a: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7391400" y="9140309"/>
            <a:ext cx="136088" cy="136088"/>
          </a:xfrm>
          <a:prstGeom prst="roundRect">
            <a:avLst>
              <a:gd name="adj" fmla="val 13438"/>
            </a:avLst>
          </a:prstGeom>
          <a:solidFill>
            <a:srgbClr val="075DAE"/>
          </a:solidFill>
          <a:ln/>
        </p:spPr>
      </p:sp>
      <p:sp>
        <p:nvSpPr>
          <p:cNvPr id="9" name="Text 6"/>
          <p:cNvSpPr/>
          <p:nvPr/>
        </p:nvSpPr>
        <p:spPr>
          <a:xfrm>
            <a:off x="7588448" y="9140309"/>
            <a:ext cx="1168003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Initial Velocity (v0)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476369" y="9701808"/>
            <a:ext cx="13677662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graph shows how the reaction rate increases with substrate until it reaches saturation at </a:t>
            </a:r>
            <a:r>
              <a:rPr lang="en-US" sz="1050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Vmax</a:t>
            </a: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0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CA3A2A-BDA8-7DAE-CDD3-76952914A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69" y="1133215"/>
            <a:ext cx="7483998" cy="59871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C346C5C-50D0-C3DD-D53B-A13B3E82B7D5}"/>
              </a:ext>
            </a:extLst>
          </p:cNvPr>
          <p:cNvSpPr txBox="1"/>
          <p:nvPr/>
        </p:nvSpPr>
        <p:spPr>
          <a:xfrm>
            <a:off x="2050144" y="7530561"/>
            <a:ext cx="3353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Difference between Vmax and Km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540C87-1EA6-026E-BB5C-61F5A0B9DA8E}"/>
              </a:ext>
            </a:extLst>
          </p:cNvPr>
          <p:cNvSpPr txBox="1"/>
          <p:nvPr/>
        </p:nvSpPr>
        <p:spPr>
          <a:xfrm>
            <a:off x="7675498" y="3187379"/>
            <a:ext cx="675813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Instrument Sans Medium" panose="020B0604020202020204" charset="0"/>
              </a:rPr>
              <a:t>when [S]&lt;&lt; Km      -    </a:t>
            </a:r>
            <a:r>
              <a:rPr lang="en-US" dirty="0">
                <a:latin typeface="Instrument Sans Medium" panose="020B0604020202020204" charset="0"/>
              </a:rPr>
              <a:t>the reaction rate is directly proportional to substrate concentration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nstrument Sans Medium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nstrument Sans Medium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Instrument Sans Medium" panose="020B0604020202020204" charset="0"/>
              </a:rPr>
              <a:t>when [S]&gt;&gt;Km     -    </a:t>
            </a:r>
            <a:r>
              <a:rPr lang="en-US" dirty="0">
                <a:latin typeface="Instrument Sans Medium" panose="020B0604020202020204" charset="0"/>
              </a:rPr>
              <a:t>the reaction rate is maximum and independent of substrate concentration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nstrument Sans Medium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Instrument Sans Medium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Instrument Sans Medium" panose="020B0604020202020204" charset="0"/>
              </a:rPr>
              <a:t>[S]=Km                  -  the reaction rate is half of Vmax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7959"/>
            <a:ext cx="98784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5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VMAX: The Turnover Number (kCAT)</a:t>
            </a:r>
            <a:endParaRPr kumimoji="0" lang="en-US" sz="44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98036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Vmax represents the 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highlight>
                  <a:srgbClr val="FFFF00"/>
                </a:highlight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maximum reaction rate when the enzyme is fully saturated with substrate. 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parameter is directly related to the enzyme's catalytic efficiency, often expressed as the turnover number, kcat.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301484"/>
            <a:ext cx="4196358" cy="3129201"/>
          </a:xfrm>
          <a:prstGeom prst="roundRect">
            <a:avLst>
              <a:gd name="adj" fmla="val 4675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271004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296132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3131463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38684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Definition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51084" y="4358878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highlight>
                  <a:srgbClr val="FFFF00"/>
                </a:highlight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kcat is the number of substrate molecules converted to product per enzyme active site per unit time, under saturating substrate conditions.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216962" y="3301484"/>
            <a:ext cx="4196358" cy="3129201"/>
          </a:xfrm>
          <a:prstGeom prst="roundRect">
            <a:avLst>
              <a:gd name="adj" fmla="val 4675"/>
            </a:avLst>
          </a:prstGeom>
          <a:solidFill>
            <a:srgbClr val="FFFFFF"/>
          </a:solidFill>
          <a:ln/>
        </p:spPr>
      </p:sp>
      <p:sp>
        <p:nvSpPr>
          <p:cNvPr id="11" name="Shape 8"/>
          <p:cNvSpPr/>
          <p:nvPr/>
        </p:nvSpPr>
        <p:spPr>
          <a:xfrm>
            <a:off x="5216962" y="3271004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2" name="Shape 9"/>
          <p:cNvSpPr/>
          <p:nvPr/>
        </p:nvSpPr>
        <p:spPr>
          <a:xfrm>
            <a:off x="6974860" y="296132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3131463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74256" y="38684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Calculation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5474256" y="435887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kcat = Vmax / [E]T, where [E]T is the total concentration of enzyme active sites.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hape 12"/>
          <p:cNvSpPr/>
          <p:nvPr/>
        </p:nvSpPr>
        <p:spPr>
          <a:xfrm>
            <a:off x="9640133" y="3301484"/>
            <a:ext cx="4196358" cy="3129201"/>
          </a:xfrm>
          <a:prstGeom prst="roundRect">
            <a:avLst>
              <a:gd name="adj" fmla="val 4675"/>
            </a:avLst>
          </a:prstGeom>
          <a:solidFill>
            <a:srgbClr val="FFFFFF"/>
          </a:solidFill>
          <a:ln/>
        </p:spPr>
      </p:sp>
      <p:sp>
        <p:nvSpPr>
          <p:cNvPr id="17" name="Shape 13"/>
          <p:cNvSpPr/>
          <p:nvPr/>
        </p:nvSpPr>
        <p:spPr>
          <a:xfrm>
            <a:off x="9640133" y="3271004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8" name="Shape 14"/>
          <p:cNvSpPr/>
          <p:nvPr/>
        </p:nvSpPr>
        <p:spPr>
          <a:xfrm>
            <a:off x="11398032" y="296132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3131463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7427" y="38684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What it tells us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 16"/>
          <p:cNvSpPr/>
          <p:nvPr/>
        </p:nvSpPr>
        <p:spPr>
          <a:xfrm>
            <a:off x="9897427" y="4358878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high kcat indicates a highly efficient enzyme, capable of processing many substrate molecules quickly.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 17"/>
          <p:cNvSpPr/>
          <p:nvPr/>
        </p:nvSpPr>
        <p:spPr>
          <a:xfrm>
            <a:off x="793790" y="668583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 example, carbonic anhydrase, one of the fastest enzymes, has a kcat of 600,000 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-1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meaning it can convert 600,000 molecules of CO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into bicarbonate per second!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8598" y="393168"/>
            <a:ext cx="46730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Assumptions for Michaelis-Menten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2308027" y="974312"/>
            <a:ext cx="10014228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84C1FA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Simplifying the Complexity</a:t>
            </a:r>
            <a:endParaRPr lang="en-US" sz="6150" dirty="0"/>
          </a:p>
        </p:txBody>
      </p:sp>
      <p:sp>
        <p:nvSpPr>
          <p:cNvPr id="4" name="Shape 2"/>
          <p:cNvSpPr/>
          <p:nvPr/>
        </p:nvSpPr>
        <p:spPr>
          <a:xfrm>
            <a:off x="793790" y="2292691"/>
            <a:ext cx="6407944" cy="1755577"/>
          </a:xfrm>
          <a:prstGeom prst="roundRect">
            <a:avLst>
              <a:gd name="adj" fmla="val 8334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292691"/>
            <a:ext cx="121920" cy="1755577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2549986"/>
            <a:ext cx="37030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Negligible Reverse Reaction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040404"/>
            <a:ext cx="5801916" cy="75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Assumes the product (</a:t>
            </a: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) does not revert back to substrate (</a:t>
            </a: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).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292691"/>
            <a:ext cx="6408063" cy="1755577"/>
          </a:xfrm>
          <a:prstGeom prst="roundRect">
            <a:avLst>
              <a:gd name="adj" fmla="val 8334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2292691"/>
            <a:ext cx="121920" cy="1755577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25499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Single ES Complex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3040404"/>
            <a:ext cx="5802035" cy="75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Assumes only one enzyme-substrate complex (</a:t>
            </a: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) forms and breaks down into </a:t>
            </a: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 + P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275082"/>
            <a:ext cx="6407944" cy="1755577"/>
          </a:xfrm>
          <a:prstGeom prst="roundRect">
            <a:avLst>
              <a:gd name="adj" fmla="val 8334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4275082"/>
            <a:ext cx="121920" cy="1755577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45323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Substrate in Excess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5022795"/>
            <a:ext cx="5801916" cy="75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Assumes substrate concentration (</a:t>
            </a: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[S]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) is much greater than enzyme concentration (</a:t>
            </a: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[E]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).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275082"/>
            <a:ext cx="6408063" cy="1755577"/>
          </a:xfrm>
          <a:prstGeom prst="roundRect">
            <a:avLst>
              <a:gd name="adj" fmla="val 8334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4275082"/>
            <a:ext cx="121920" cy="1755577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4532376"/>
            <a:ext cx="37617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Steady State Approximation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77282" y="5022795"/>
            <a:ext cx="5802035" cy="738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concentration of the </a:t>
            </a: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complex remains constant over time.</a:t>
            </a:r>
            <a:endParaRPr lang="en-US" sz="1750" dirty="0"/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19A32F43-95FF-8756-6AF0-C243EDC40816}"/>
              </a:ext>
            </a:extLst>
          </p:cNvPr>
          <p:cNvSpPr/>
          <p:nvPr/>
        </p:nvSpPr>
        <p:spPr>
          <a:xfrm>
            <a:off x="3654667" y="6276312"/>
            <a:ext cx="6407944" cy="1755577"/>
          </a:xfrm>
          <a:prstGeom prst="roundRect">
            <a:avLst>
              <a:gd name="adj" fmla="val 8334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21" name="Shape 3">
            <a:extLst>
              <a:ext uri="{FF2B5EF4-FFF2-40B4-BE49-F238E27FC236}">
                <a16:creationId xmlns:a16="http://schemas.microsoft.com/office/drawing/2014/main" id="{CEA35386-DB06-DBA5-5313-CFA86DD37389}"/>
              </a:ext>
            </a:extLst>
          </p:cNvPr>
          <p:cNvSpPr/>
          <p:nvPr/>
        </p:nvSpPr>
        <p:spPr>
          <a:xfrm>
            <a:off x="3624187" y="6276312"/>
            <a:ext cx="121920" cy="1755577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22" name="Text 4">
            <a:extLst>
              <a:ext uri="{FF2B5EF4-FFF2-40B4-BE49-F238E27FC236}">
                <a16:creationId xmlns:a16="http://schemas.microsoft.com/office/drawing/2014/main" id="{7E5B57EE-70E6-DD27-FE14-BFB9B3F3F26D}"/>
              </a:ext>
            </a:extLst>
          </p:cNvPr>
          <p:cNvSpPr/>
          <p:nvPr/>
        </p:nvSpPr>
        <p:spPr>
          <a:xfrm>
            <a:off x="4003401" y="6533607"/>
            <a:ext cx="37030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Single substrate Reaction</a:t>
            </a:r>
            <a:endParaRPr lang="en-US" sz="2200" dirty="0"/>
          </a:p>
        </p:txBody>
      </p:sp>
      <p:sp>
        <p:nvSpPr>
          <p:cNvPr id="23" name="Text 5">
            <a:extLst>
              <a:ext uri="{FF2B5EF4-FFF2-40B4-BE49-F238E27FC236}">
                <a16:creationId xmlns:a16="http://schemas.microsoft.com/office/drawing/2014/main" id="{9DB568EE-74EF-775D-96D9-65888C46DDF7}"/>
              </a:ext>
            </a:extLst>
          </p:cNvPr>
          <p:cNvSpPr/>
          <p:nvPr/>
        </p:nvSpPr>
        <p:spPr>
          <a:xfrm>
            <a:off x="4003401" y="7024025"/>
            <a:ext cx="5801916" cy="750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Assumes no binding of a second substrate molecule 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878" y="431244"/>
            <a:ext cx="1960364" cy="245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Section 2</a:t>
            </a: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1"/>
          <p:cNvSpPr/>
          <p:nvPr/>
        </p:nvSpPr>
        <p:spPr>
          <a:xfrm>
            <a:off x="548878" y="833080"/>
            <a:ext cx="8553331" cy="490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3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50" b="0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Enzyme Inhibition: Regulating Enzyme Activity</a:t>
            </a:r>
            <a:endParaRPr kumimoji="0" lang="en-US" sz="3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2"/>
          <p:cNvSpPr/>
          <p:nvPr/>
        </p:nvSpPr>
        <p:spPr>
          <a:xfrm>
            <a:off x="548878" y="1558289"/>
            <a:ext cx="13532644" cy="1355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marR="0" lvl="0" indent="-171450" algn="l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highlight>
                  <a:srgbClr val="FFFF00"/>
                </a:highlight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Enzyme inhibitors are molecules that decrease the rate of an enzyme-catalyzed reaction. </a:t>
            </a:r>
          </a:p>
          <a:p>
            <a:pPr marR="0" lvl="0" algn="l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E3063"/>
              </a:solidFill>
              <a:effectLst/>
              <a:uLnTx/>
              <a:uFillTx/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171450" marR="0" lvl="0" indent="-171450" algn="l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2060"/>
                </a:solidFill>
                <a:latin typeface="Instrument Sans Medium" panose="020B0604020202020204" charset="0"/>
              </a:rPr>
              <a:t>The process is known as enzyme inhibition.</a:t>
            </a:r>
          </a:p>
          <a:p>
            <a:pPr marR="0" lvl="0" algn="l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dirty="0">
              <a:solidFill>
                <a:srgbClr val="002060"/>
              </a:solidFill>
              <a:latin typeface="Instrument Sans Medium" panose="020B0604020202020204" charset="0"/>
            </a:endParaRPr>
          </a:p>
          <a:p>
            <a:pPr marL="171450" lvl="0" indent="-171450">
              <a:lnSpc>
                <a:spcPts val="195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They play crucial roles in regulating metabolic pathways, drug design, and understanding enzyme mechanisms.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Instrument Sans Medium" panose="020B06040202020202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48878" y="3245778"/>
            <a:ext cx="2352437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91C53"/>
                </a:solidFill>
                <a:effectLst/>
                <a:uLnTx/>
                <a:uFillTx/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Irreversible Inhibition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4"/>
          <p:cNvSpPr/>
          <p:nvPr/>
        </p:nvSpPr>
        <p:spPr>
          <a:xfrm>
            <a:off x="548878" y="3696668"/>
            <a:ext cx="6574988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highlight>
                  <a:srgbClr val="FFFF00"/>
                </a:highlight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Inhibitors bind tightly and permanently to the enzyme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E3063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often forming a covalent bond or a very stable non-covalent interaction. This leads to a sustained loss of enzyme activity.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hape 5"/>
          <p:cNvSpPr/>
          <p:nvPr/>
        </p:nvSpPr>
        <p:spPr>
          <a:xfrm>
            <a:off x="548878" y="5079066"/>
            <a:ext cx="6574988" cy="1235245"/>
          </a:xfrm>
          <a:prstGeom prst="roundRect">
            <a:avLst>
              <a:gd name="adj" fmla="val 15391"/>
            </a:avLst>
          </a:prstGeom>
          <a:solidFill>
            <a:srgbClr val="B6D6FC"/>
          </a:solidFill>
          <a:ln/>
        </p:spPr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683" y="5313025"/>
            <a:ext cx="195977" cy="15680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1058466" y="5275044"/>
            <a:ext cx="5908596" cy="501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Example: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Penicillin inhibits bacterial transpeptidase, preventing bacterial cell wall synthesis. </a:t>
            </a:r>
          </a:p>
          <a:p>
            <a:pPr marL="0" marR="0" lvl="0" indent="0" algn="l" defTabSz="914400" rtl="0" eaLnBrk="1" fontAlgn="auto" latinLnBrk="0" hangingPunct="1">
              <a:lnSpc>
                <a:spcPts val="19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Aspirin inhibits cyclooxygenase, reducing inflammation.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7870" y="3094910"/>
            <a:ext cx="4230320" cy="42303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1561</Words>
  <Application>Microsoft Office PowerPoint</Application>
  <PresentationFormat>Custom</PresentationFormat>
  <Paragraphs>152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Instrument Sans Semi Bold</vt:lpstr>
      <vt:lpstr>Times New Roman</vt:lpstr>
      <vt:lpstr>Calibri</vt:lpstr>
      <vt:lpstr>Arial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vaishnavishedge97@gmail.com</cp:lastModifiedBy>
  <cp:revision>32</cp:revision>
  <dcterms:created xsi:type="dcterms:W3CDTF">2025-08-20T05:17:07Z</dcterms:created>
  <dcterms:modified xsi:type="dcterms:W3CDTF">2025-11-08T11:55:53Z</dcterms:modified>
</cp:coreProperties>
</file>